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57" r:id="rId3"/>
    <p:sldId id="264" r:id="rId4"/>
    <p:sldId id="260" r:id="rId5"/>
    <p:sldId id="261" r:id="rId6"/>
    <p:sldId id="263" r:id="rId7"/>
    <p:sldId id="262" r:id="rId8"/>
    <p:sldId id="265" r:id="rId9"/>
    <p:sldId id="258" r:id="rId10"/>
    <p:sldId id="259" r:id="rId11"/>
    <p:sldId id="267" r:id="rId12"/>
    <p:sldId id="268" r:id="rId13"/>
    <p:sldId id="269" r:id="rId14"/>
    <p:sldId id="271" r:id="rId15"/>
    <p:sldId id="270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6" r:id="rId24"/>
    <p:sldId id="285" r:id="rId25"/>
    <p:sldId id="283" r:id="rId26"/>
    <p:sldId id="287" r:id="rId27"/>
    <p:sldId id="288" r:id="rId28"/>
    <p:sldId id="290" r:id="rId29"/>
    <p:sldId id="289" r:id="rId30"/>
    <p:sldId id="279" r:id="rId31"/>
    <p:sldId id="280" r:id="rId32"/>
    <p:sldId id="281" r:id="rId33"/>
    <p:sldId id="282" r:id="rId34"/>
    <p:sldId id="266" r:id="rId35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8"/>
  </p:normalViewPr>
  <p:slideViewPr>
    <p:cSldViewPr snapToGrid="0" snapToObjects="1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F91D2-67F7-7F4E-8FE6-DF1F69BB61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11F87B-E33B-8244-BB3B-654C6530A70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FC227D-7398-6941-85BF-1E2D4A94EDA0}" type="datetimeFigureOut">
              <a:rPr lang="en-CN" smtClean="0"/>
              <a:t>2020/12/20</a:t>
            </a:fld>
            <a:endParaRPr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840FF3-3F4D-BB46-BAB9-2E87F4082A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BB6460-9095-BD4D-836F-62679F0071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D4BCE-9040-FC45-BE4E-D67619B0ABD3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180047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77F805-9C5A-F647-A0EB-9F6AA634542E}" type="datetimeFigureOut">
              <a:rPr lang="en-CN" smtClean="0"/>
              <a:t>2020/12/20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C0631E-8ECD-D748-B266-43C2B6094F45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189078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0626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9115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Rowhammer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attacks can target a variety of data structures, from page table entries [30, 34, 36, 37] to cryptographic keys [28], and from object pointers [6, 13, 32] to opcodes [14]. These target data structures may reside in the kernel [30, 34], other virtual machines [28], the same process address space [6, 13], and even on remote systems [32]. The attacks may originate in native code [30], JavaScript [6, 15], or from co-processors such as GPUs [13] and even DMA devices [32]. The objective of the attacker may be to escalate privileges [6, 34], weaken cryptographic keys [28], compromise remote systems [32], or simply lock down the processor in a denial-of-service attack [18]. </a:t>
            </a:r>
            <a:endParaRPr lang="en-US"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1313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8149B-8485-064B-8D79-FC0B30FE5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ED7848-47E6-DB4D-B8F0-021CBDE3D1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5BA45-4586-E043-B788-EBC436E25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B779-5689-7741-96B6-8A501FC76952}" type="datetime1">
              <a:rPr lang="en-US" smtClean="0"/>
              <a:t>12/20/20</a:t>
            </a:fld>
            <a:endParaRPr lang="en-C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E722-964D-2546-A066-BF7E71426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N" dirty="0"/>
              <a:t>CARAS 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64C1B-E8C1-F344-91EC-91B617B12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153244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ECB0-707A-844F-8EFE-E1D806FFC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32B0F9-FFD5-5246-8E1C-080CBF854F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A1F93-3FBF-7447-B940-19CAC0D9A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EAEBB-559B-AB44-A3B3-9F853801ADA5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2F959-F813-F946-87B7-74A88E984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BD8AB-8971-B447-977A-089A966DD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87100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96E519-D5E9-5F4C-92E8-A45BBFF922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F715EE-F969-2D40-A3F4-B7726613B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3BD05-323E-D843-83DA-3E09A5658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DB9E7-7A07-9643-861B-CB75771070BC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C51E3-6624-A944-B896-BC141902E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70859-3EF2-3F4E-8E21-A9ECDA524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234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7E715-455E-EC43-A3CC-716E91009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CAC7E-7A53-B346-914D-0AC14C6D0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33D6-0B52-3841-999D-D7B5408CD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D409-67BF-6C41-B4A5-4A5D267C3808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BFDE1-5D63-4B4C-8A44-0C252F00D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9EF06-C2EF-9742-AF3A-6BFA365D6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1927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106CA-F732-F84B-AF39-E635628B4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F2C7F8-3A2A-DB4F-A4BE-CC5EA0C5D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AECA5-8E3A-0948-B8F0-84C63C3CC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BA24F-B804-7746-817B-F830E48FD763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8990C-BAF1-CA43-B891-6CBA61CA0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1DE4F-2EC6-714F-A9EC-9D72ABE30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94084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E87D-ADDC-8749-A4DC-8B4EFE9FB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C00D1-5D02-C540-87F2-71D14A901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834261-C24C-E94C-A442-534637E17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EAF63-F537-7447-ADE5-806B01580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F4E5D-D1DC-0F45-9DC5-AD8CFF561EFD}" type="datetime1">
              <a:rPr lang="en-US" smtClean="0"/>
              <a:t>12/20/20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82404-ADFD-0742-8A62-2DA042616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7090D-EC10-8E44-A0AB-C144284D3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63809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72A93-6353-694D-BA7D-89F9DC89F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E59FED-BB25-8549-8C42-D0F54C35E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1EC5CD-91EA-AB43-B4E6-0014CD96B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AA9F9-81E9-D244-BE94-C6CD13580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96E0CB-E7EA-7F4D-9A80-4A45F7E9E4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4F7619-E379-4844-A12E-41AE6847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11460-60E9-984A-AF41-72CAB0FC1AF0}" type="datetime1">
              <a:rPr lang="en-US" smtClean="0"/>
              <a:t>12/20/20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F8C1B0-D36A-5E4D-B1B8-1CC74BBE4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01BAEE-445B-454A-B2E4-84E8F6D0A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9389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E256-2C93-954B-9DA4-A0F4911A6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716B56-56D5-9F42-8D93-F6455A33E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F55A3-5569-BA40-A360-E73F357AEE60}" type="datetime1">
              <a:rPr lang="en-US" smtClean="0"/>
              <a:t>12/20/20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38FCC5-5997-F54D-B204-EBFA933C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18FD23-87D3-F849-BFAF-D78C8BD90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99335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F9C807-FFFF-1943-81ED-EBD907BA9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5495-47EE-CC4F-9EED-2154E17CFDFF}" type="datetime1">
              <a:rPr lang="en-US" smtClean="0"/>
              <a:t>12/20/20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9131F6-42D6-F04C-B590-702475CDE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5498EF-C4D1-A84C-80AF-5F79B669A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3384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F9552-2148-4844-B509-A4BB639FB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60F85-D60E-A148-9324-52558F3A4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8B8109-F6AE-724D-8013-1435E026B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8111AA-A371-1A46-89C6-C7A57D6B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FBC4-4364-B74C-B447-49E70A80EAD3}" type="datetime1">
              <a:rPr lang="en-US" smtClean="0"/>
              <a:t>12/20/20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B0BB22-69B9-484A-9E72-953C2CB3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921489-0854-C04E-BEB8-89CC3055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61596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2A3F-B127-9747-BC7A-A7C32AF03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0D443D-480D-0C40-A3D2-97C006B34F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1B7F2-31A8-0949-88C5-1B179C1E66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2F276-17A3-7A42-8A66-A83FEFD57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CB3DD-804B-3D48-A1DE-922707D0E4D9}" type="datetime1">
              <a:rPr lang="en-US" smtClean="0"/>
              <a:t>12/20/20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C34D4C-0104-844C-8BC4-817F37CFE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5A26A0-E40B-444B-9E47-6BA2926E5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6036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2E86B5-6BB2-1B40-9082-9EE859837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E4DAF-830D-8D41-8207-9F1C29DD6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00C19-6E8D-1D4C-8DB7-495B5CC029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D1234-D638-4448-A7DD-AA30FA5BF01C}" type="datetime1">
              <a:rPr lang="en-US" smtClean="0"/>
              <a:t>12/20/20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644A0-F8A0-9B4C-ACB3-B42B14C3C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16BBA-207D-B843-97CC-73CD7FC99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6DFBF-FD8F-6F45-AB3E-FF7BF960061F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2630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C2FE9F27-E231-3240-984C-A051B894BA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36" t="276" r="23271" b="27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08095F-ADE0-F14C-AFD1-7807FDB98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CN" sz="4800" dirty="0"/>
              <a:t>RowHammer: A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795633-3487-4D4F-99B2-20C28C9E1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CN" sz="2000" dirty="0"/>
              <a:t>Presenter: Haowen Liu</a:t>
            </a:r>
          </a:p>
          <a:p>
            <a:pPr algn="l"/>
            <a:r>
              <a:rPr lang="en-CN" sz="2000" dirty="0"/>
              <a:t>Time: 21st Dec. 2020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2636E14-8197-F04F-AE7C-D9FC6902D436}"/>
              </a:ext>
            </a:extLst>
          </p:cNvPr>
          <p:cNvSpPr txBox="1"/>
          <p:nvPr/>
        </p:nvSpPr>
        <p:spPr>
          <a:xfrm>
            <a:off x="1185117" y="394850"/>
            <a:ext cx="1215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Biome" panose="020B0303030204020804" pitchFamily="34" charset="0"/>
                <a:cs typeface="Biome" panose="020B0303030204020804" pitchFamily="34" charset="0"/>
              </a:rPr>
              <a:t>CARAS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259437-472D-D248-8A15-75EE95055B94}"/>
              </a:ext>
            </a:extLst>
          </p:cNvPr>
          <p:cNvSpPr txBox="1"/>
          <p:nvPr/>
        </p:nvSpPr>
        <p:spPr>
          <a:xfrm>
            <a:off x="1202750" y="740246"/>
            <a:ext cx="11801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Biome Light" panose="020B0604020202020204" pitchFamily="34" charset="0"/>
                <a:cs typeface="Biome Light" panose="020B0604020202020204" pitchFamily="34" charset="0"/>
              </a:rPr>
              <a:t>A r c h    &amp;    S e c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342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Organization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Take a closer look to the cells.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10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A1DB4534-E8B3-2C48-B7DC-055BDAD79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517" y="2764971"/>
            <a:ext cx="6028966" cy="296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233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Operation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Activation, restoration and </a:t>
            </a:r>
            <a:r>
              <a:rPr lang="en-US" dirty="0" err="1">
                <a:solidFill>
                  <a:schemeClr val="bg1"/>
                </a:solidFill>
              </a:rPr>
              <a:t>precharge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11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4ECE0856-1BFF-CC47-84AD-E8E8B3A15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923" y="2601685"/>
            <a:ext cx="6452153" cy="344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499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 -&gt; </a:t>
            </a:r>
            <a:r>
              <a:rPr lang="en-US" b="1" dirty="0" err="1">
                <a:solidFill>
                  <a:schemeClr val="bg1"/>
                </a:solidFill>
              </a:rPr>
              <a:t>RowHammer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FE3F41-73E8-EC4C-B83E-D35DA5C00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1289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DRAM cells leak charge all the time, so refreshed in a certain interval.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Repeated toggling of a DRAM row’s </a:t>
            </a:r>
            <a:r>
              <a:rPr lang="en-US" dirty="0" err="1">
                <a:solidFill>
                  <a:schemeClr val="bg1"/>
                </a:solidFill>
              </a:rPr>
              <a:t>wordline</a:t>
            </a:r>
            <a:r>
              <a:rPr lang="en-US" dirty="0">
                <a:solidFill>
                  <a:schemeClr val="bg1"/>
                </a:solidFill>
              </a:rPr>
              <a:t> stresses inter-cell coupling effects that </a:t>
            </a:r>
            <a:r>
              <a:rPr lang="en-US" b="1" dirty="0">
                <a:solidFill>
                  <a:schemeClr val="bg1"/>
                </a:solidFill>
              </a:rPr>
              <a:t>accelerate charge leakage </a:t>
            </a:r>
            <a:r>
              <a:rPr lang="en-US" dirty="0">
                <a:solidFill>
                  <a:schemeClr val="bg1"/>
                </a:solidFill>
              </a:rPr>
              <a:t>from nearby rows. When such a cell loses too much charge in a refresh interval, it experiences a disturbance error.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287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14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41E7376A-AA17-E840-A46E-8810CE7B5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077" y="1948542"/>
            <a:ext cx="4831243" cy="3799114"/>
          </a:xfrm>
          <a:prstGeom prst="rect">
            <a:avLst/>
          </a:prstGeo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9F0F87AA-DD2D-B348-A5D6-500C875273E2}"/>
              </a:ext>
            </a:extLst>
          </p:cNvPr>
          <p:cNvSpPr/>
          <p:nvPr/>
        </p:nvSpPr>
        <p:spPr>
          <a:xfrm>
            <a:off x="7587342" y="3429000"/>
            <a:ext cx="1132115" cy="304800"/>
          </a:xfrm>
          <a:prstGeom prst="lef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F4E07E6-BD57-A846-A274-4E877885D786}"/>
              </a:ext>
            </a:extLst>
          </p:cNvPr>
          <p:cNvSpPr/>
          <p:nvPr/>
        </p:nvSpPr>
        <p:spPr>
          <a:xfrm>
            <a:off x="5440815" y="2888456"/>
            <a:ext cx="374197" cy="36909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7A7BC8A-DF75-D54B-85BF-31EB70D884CC}"/>
              </a:ext>
            </a:extLst>
          </p:cNvPr>
          <p:cNvSpPr/>
          <p:nvPr/>
        </p:nvSpPr>
        <p:spPr>
          <a:xfrm>
            <a:off x="4421640" y="3943351"/>
            <a:ext cx="374197" cy="369888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D9F52E1-6E2C-5643-AC63-D16376B4DB8F}"/>
              </a:ext>
            </a:extLst>
          </p:cNvPr>
          <p:cNvSpPr/>
          <p:nvPr/>
        </p:nvSpPr>
        <p:spPr>
          <a:xfrm>
            <a:off x="4421640" y="3944145"/>
            <a:ext cx="374197" cy="36909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B775F18-372F-2140-876C-D1A958B6524A}"/>
              </a:ext>
            </a:extLst>
          </p:cNvPr>
          <p:cNvSpPr/>
          <p:nvPr/>
        </p:nvSpPr>
        <p:spPr>
          <a:xfrm>
            <a:off x="5440814" y="2890835"/>
            <a:ext cx="374197" cy="36909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B4F5BB0-E72F-8C45-B028-02B519F4AC75}"/>
              </a:ext>
            </a:extLst>
          </p:cNvPr>
          <p:cNvSpPr/>
          <p:nvPr/>
        </p:nvSpPr>
        <p:spPr>
          <a:xfrm>
            <a:off x="5440814" y="2888456"/>
            <a:ext cx="374197" cy="3690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00A0855-0AB4-FC4B-B8FC-3AAD650917A3}"/>
              </a:ext>
            </a:extLst>
          </p:cNvPr>
          <p:cNvSpPr/>
          <p:nvPr/>
        </p:nvSpPr>
        <p:spPr>
          <a:xfrm>
            <a:off x="4421640" y="3943351"/>
            <a:ext cx="374197" cy="3690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EC25C70-2F0F-BE4B-AB05-7B693A1C6720}"/>
              </a:ext>
            </a:extLst>
          </p:cNvPr>
          <p:cNvSpPr/>
          <p:nvPr/>
        </p:nvSpPr>
        <p:spPr>
          <a:xfrm>
            <a:off x="5440813" y="2886077"/>
            <a:ext cx="374197" cy="36909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D9DA22D-3340-2849-B580-4245B025B20F}"/>
              </a:ext>
            </a:extLst>
          </p:cNvPr>
          <p:cNvSpPr/>
          <p:nvPr/>
        </p:nvSpPr>
        <p:spPr>
          <a:xfrm>
            <a:off x="4421640" y="3942557"/>
            <a:ext cx="374197" cy="36909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2018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0" grpId="3" animBg="1"/>
      <p:bldP spid="10" grpId="4" animBg="1"/>
      <p:bldP spid="10" grpId="5" animBg="1"/>
      <p:bldP spid="10" grpId="6" animBg="1"/>
      <p:bldP spid="10" grpId="7" animBg="1"/>
      <p:bldP spid="10" grpId="8" animBg="1"/>
      <p:bldP spid="10" grpId="9" animBg="1"/>
      <p:bldP spid="11" grpId="0" animBg="1"/>
      <p:bldP spid="1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RowHammer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Malicious attackers can exploit disturbance error phenomenon to break the </a:t>
            </a:r>
            <a:r>
              <a:rPr lang="en-US" b="1" i="1" dirty="0">
                <a:solidFill>
                  <a:schemeClr val="bg1"/>
                </a:solidFill>
              </a:rPr>
              <a:t>memory isolation security principle </a:t>
            </a:r>
            <a:r>
              <a:rPr lang="en-US" dirty="0">
                <a:solidFill>
                  <a:schemeClr val="bg1"/>
                </a:solidFill>
              </a:rPr>
              <a:t>to cast great threat on computer system.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In later works, the exploitation of disturbance error phenomenon is called </a:t>
            </a:r>
            <a:r>
              <a:rPr lang="en-US" i="1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, meaning repeatedly "hammering" a row induces bit flips into adjacent rows.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15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851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268905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Circuit Level</a:t>
            </a:r>
            <a:endParaRPr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70FD49-7022-DE44-BC47-AB21B5FCA5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DRAM disturbance errors are caused by the repeated opening/closing of a row, not by column reads or writes.</a:t>
                </a:r>
                <a:br>
                  <a:rPr lang="en-US" dirty="0">
                    <a:solidFill>
                      <a:schemeClr val="bg1"/>
                    </a:solidFill>
                  </a:rPr>
                </a:br>
                <a:endParaRPr lang="en-US" dirty="0">
                  <a:solidFill>
                    <a:schemeClr val="bg1"/>
                  </a:solidFill>
                </a:endParaRPr>
              </a:p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Disturbance Errors are widespread across DRAM types and vendors.</a:t>
                </a:r>
                <a:br>
                  <a:rPr lang="en-US" dirty="0">
                    <a:solidFill>
                      <a:schemeClr val="bg1"/>
                    </a:solidFill>
                  </a:rPr>
                </a:br>
                <a:endParaRPr lang="en-US" dirty="0">
                  <a:solidFill>
                    <a:schemeClr val="bg1"/>
                  </a:solidFill>
                </a:endParaRPr>
              </a:p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Sensitivity Results: errors are mostly repeatable; victim cells ​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weak cells; not strongly affected by temperature (but affected).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70FD49-7022-DE44-BC47-AB21B5FCA5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616" r="-1448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17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639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Circuit 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Access Pattern Dependence</a:t>
            </a:r>
            <a:r>
              <a:rPr lang="en-US" dirty="0">
                <a:solidFill>
                  <a:schemeClr val="bg1"/>
                </a:solidFill>
              </a:rPr>
              <a:t>: the more activations in a refresh interval, the more bit-flip errors.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Address Correlation</a:t>
            </a:r>
            <a:r>
              <a:rPr lang="en-US" dirty="0">
                <a:solidFill>
                  <a:schemeClr val="bg1"/>
                </a:solidFill>
              </a:rPr>
              <a:t>: an aggressor row and its victim rows are likely to have consecutive physical row-addresses, i.e., physically adjacent.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Data Pattern Dependence</a:t>
            </a:r>
            <a:r>
              <a:rPr lang="en-US" dirty="0">
                <a:solidFill>
                  <a:schemeClr val="bg1"/>
                </a:solidFill>
              </a:rPr>
              <a:t>: despite rare exceptions, every other victim cell (cell experiencing bit flip) had an error in just a single preferred direction (leakage direction). For example, one cell can only be flipped from 1 to 0​ but cannot reverse.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18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468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Semiconductor 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fault is primarily caused by the </a:t>
            </a:r>
            <a:r>
              <a:rPr lang="en-US" b="1" dirty="0">
                <a:solidFill>
                  <a:schemeClr val="bg1"/>
                </a:solidFill>
              </a:rPr>
              <a:t>charge recombination </a:t>
            </a:r>
            <a:r>
              <a:rPr lang="en-US" dirty="0">
                <a:solidFill>
                  <a:schemeClr val="bg1"/>
                </a:solidFill>
              </a:rPr>
              <a:t>(electrons and charges combine to electrical neutrality) of the victim cell with the charges in the channel of the neighborhood cell.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19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58D84A4C-8223-1548-A6C5-46A352AFB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3429000"/>
            <a:ext cx="5276735" cy="2504497"/>
          </a:xfrm>
          <a:prstGeom prst="rect">
            <a:avLst/>
          </a:prstGeom>
        </p:spPr>
      </p:pic>
      <p:pic>
        <p:nvPicPr>
          <p:cNvPr id="10" name="Picture 9" descr="Chart&#10;&#10;Description automatically generated with low confidence">
            <a:extLst>
              <a:ext uri="{FF2B5EF4-FFF2-40B4-BE49-F238E27FC236}">
                <a16:creationId xmlns:a16="http://schemas.microsoft.com/office/drawing/2014/main" id="{22C91193-12A9-9743-B68E-35B57D605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767" y="3429000"/>
            <a:ext cx="5276735" cy="250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179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Outline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Risks in Comfort Zone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DRAM Background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Disturbance Error Phenomenon -&gt;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Characterization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Exploitation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Mitigation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88741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Semiconductor 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Leakage of the victim cell decreases with the increasing of P-well </a:t>
            </a:r>
            <a:r>
              <a:rPr lang="en-US" b="1" dirty="0">
                <a:solidFill>
                  <a:schemeClr val="bg1"/>
                </a:solidFill>
              </a:rPr>
              <a:t>doping concentration</a:t>
            </a:r>
            <a:r>
              <a:rPr lang="en-US" dirty="0">
                <a:solidFill>
                  <a:schemeClr val="bg1"/>
                </a:solidFill>
              </a:rPr>
              <a:t>, geometrical distance between the aggressor and the victim cells. Data pattern P0/1 is much vulnerable than P1/1 (Pa/b means the left cell stores value a and the right cell stores the value ​b).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A deeper bit-line junction mitigates row hammer effect, since it intercepts more electron carriers during migration.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20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1133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088278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Exploitation of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covers almost every field of computer security, generates lots of innovative attack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vectors and methodologies and force many mechanisms to be disabled or look for substitutes.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22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49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Security techniques broken through by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Privilege/authority control: [], </a:t>
            </a:r>
            <a:r>
              <a:rPr lang="en-US" dirty="0" err="1">
                <a:solidFill>
                  <a:schemeClr val="bg1"/>
                </a:solidFill>
              </a:rPr>
              <a:t>Drammer</a:t>
            </a:r>
            <a:r>
              <a:rPr lang="en-US" dirty="0">
                <a:solidFill>
                  <a:schemeClr val="bg1"/>
                </a:solidFill>
              </a:rPr>
              <a:t> [], [], [], </a:t>
            </a:r>
            <a:r>
              <a:rPr lang="en-US" altLang="zh-CN" dirty="0" err="1">
                <a:solidFill>
                  <a:schemeClr val="bg1"/>
                </a:solidFill>
              </a:rPr>
              <a:t>Dedup</a:t>
            </a:r>
            <a:r>
              <a:rPr lang="en-US" altLang="zh-CN" dirty="0">
                <a:solidFill>
                  <a:schemeClr val="bg1"/>
                </a:solidFill>
              </a:rPr>
              <a:t> Est Machina []</a:t>
            </a:r>
            <a:endParaRPr lang="en-US" dirty="0">
              <a:solidFill>
                <a:schemeClr val="bg1"/>
              </a:solidFill>
            </a:endParaRP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Process isolation</a:t>
            </a:r>
            <a:r>
              <a:rPr lang="en-US" altLang="zh-CN" dirty="0">
                <a:solidFill>
                  <a:schemeClr val="bg1"/>
                </a:solidFill>
              </a:rPr>
              <a:t>, sandbox and virtual machine: Project Zero [], </a:t>
            </a:r>
            <a:r>
              <a:rPr lang="en-US" altLang="zh-CN" dirty="0" err="1">
                <a:solidFill>
                  <a:schemeClr val="bg1"/>
                </a:solidFill>
              </a:rPr>
              <a:t>Dedup</a:t>
            </a:r>
            <a:r>
              <a:rPr lang="en-US" altLang="zh-CN" dirty="0">
                <a:solidFill>
                  <a:schemeClr val="bg1"/>
                </a:solidFill>
              </a:rPr>
              <a:t> Est Machina [], Flip Feng Shui [], </a:t>
            </a:r>
            <a:r>
              <a:rPr lang="en-US" altLang="zh-CN" dirty="0" err="1">
                <a:solidFill>
                  <a:schemeClr val="bg1"/>
                </a:solidFill>
              </a:rPr>
              <a:t>ECCploit</a:t>
            </a:r>
            <a:r>
              <a:rPr lang="en-US" altLang="zh-CN" dirty="0">
                <a:solidFill>
                  <a:schemeClr val="bg1"/>
                </a:solidFill>
              </a:rPr>
              <a:t> []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Digital signature and cryptosystems</a:t>
            </a:r>
            <a:r>
              <a:rPr lang="en-US" altLang="zh-CN" dirty="0">
                <a:solidFill>
                  <a:schemeClr val="bg1"/>
                </a:solidFill>
              </a:rPr>
              <a:t>: Flip Feng Shui [], </a:t>
            </a:r>
            <a:r>
              <a:rPr lang="en-US" altLang="zh-CN" dirty="0" err="1">
                <a:solidFill>
                  <a:schemeClr val="bg1"/>
                </a:solidFill>
              </a:rPr>
              <a:t>ECCploit</a:t>
            </a:r>
            <a:r>
              <a:rPr lang="en-US" altLang="zh-CN" dirty="0">
                <a:solidFill>
                  <a:schemeClr val="bg1"/>
                </a:solidFill>
              </a:rPr>
              <a:t> []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Denial-of-service: Locking down the processor []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Remote system/network: </a:t>
            </a:r>
            <a:r>
              <a:rPr lang="en-US" altLang="zh-CN" dirty="0" err="1">
                <a:solidFill>
                  <a:schemeClr val="bg1"/>
                </a:solidFill>
              </a:rPr>
              <a:t>Throwhammer</a:t>
            </a:r>
            <a:r>
              <a:rPr lang="en-US" altLang="zh-CN" dirty="0">
                <a:solidFill>
                  <a:schemeClr val="bg1"/>
                </a:solidFill>
              </a:rPr>
              <a:t> []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7408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Three classical/representative exploitations used in many works to evaluate attack feasibility: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exploit targeting PTEs (Page Table Entries) to obtain kernel privileges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</a:t>
            </a:r>
            <a:r>
              <a:rPr lang="en-US" altLang="zh-CN" dirty="0" err="1">
                <a:solidFill>
                  <a:schemeClr val="bg1"/>
                </a:solidFill>
              </a:rPr>
              <a:t>Drammer</a:t>
            </a:r>
            <a:endParaRPr lang="en-US" altLang="zh-CN" dirty="0">
              <a:solidFill>
                <a:schemeClr val="bg1"/>
              </a:solidFill>
            </a:endParaRP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corrupts RSA public keys to gain access to a co-hosted VM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Flip Feng Shui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flip bits on the </a:t>
            </a:r>
            <a:r>
              <a:rPr lang="en-US" altLang="zh-CN" dirty="0" err="1">
                <a:solidFill>
                  <a:schemeClr val="bg1"/>
                </a:solidFill>
              </a:rPr>
              <a:t>sudo</a:t>
            </a:r>
            <a:r>
              <a:rPr lang="en-US" altLang="zh-CN" dirty="0">
                <a:solidFill>
                  <a:schemeClr val="bg1"/>
                </a:solidFill>
              </a:rPr>
              <a:t> binary opcode to bypass permission checks 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Another Flip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24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2752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The common 3-step attack methodology (firstly proposed by FFS):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Memory Templating</a:t>
            </a:r>
            <a:r>
              <a:rPr lang="en-US" altLang="zh-CN" dirty="0">
                <a:solidFill>
                  <a:schemeClr val="bg1"/>
                </a:solidFill>
              </a:rPr>
              <a:t>: find the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templates in memory, such as row addresses, access patterns, bit-flip offsets and directions and data patterns.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Memory Massaging</a:t>
            </a:r>
            <a:r>
              <a:rPr lang="en-US" altLang="zh-CN" dirty="0">
                <a:solidFill>
                  <a:schemeClr val="bg1"/>
                </a:solidFill>
              </a:rPr>
              <a:t>: steer targeted sensitive data towards the vulnerable physical memory locations found in memory templating step.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Exploitation</a:t>
            </a:r>
            <a:r>
              <a:rPr lang="en-US" altLang="zh-CN" dirty="0">
                <a:solidFill>
                  <a:schemeClr val="bg1"/>
                </a:solidFill>
              </a:rPr>
              <a:t>: exploit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bit flips to compromise target systems.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25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6537B1-BAC8-B642-B281-A5779C373F11}"/>
              </a:ext>
            </a:extLst>
          </p:cNvPr>
          <p:cNvSpPr txBox="1"/>
          <p:nvPr/>
        </p:nvSpPr>
        <p:spPr>
          <a:xfrm>
            <a:off x="4661248" y="5148941"/>
            <a:ext cx="2869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Using FFS an example</a:t>
            </a:r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19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Templating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FFS conducts memory templating to get the knowledge of usable bit-flip patterns (bit-flip direction, bit-flip offset, and data pattern of the page) using a variant of double-sided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26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Chart, bubble chart&#10;&#10;Description automatically generated">
            <a:extLst>
              <a:ext uri="{FF2B5EF4-FFF2-40B4-BE49-F238E27FC236}">
                <a16:creationId xmlns:a16="http://schemas.microsoft.com/office/drawing/2014/main" id="{1716D384-CE41-D44E-94FF-883303803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912" y="3113088"/>
            <a:ext cx="3688176" cy="306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099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Massaging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FFS exploits memory deduplication to steer targeted sensitive data towards the vulnerable physical memory locations found in memory templating step.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27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C4A3C3FE-BCB7-344B-981C-A75229B58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052" y="3590017"/>
            <a:ext cx="9507894" cy="22197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0F2CBBD-A2E1-794F-8D74-3427BD8975C3}"/>
              </a:ext>
            </a:extLst>
          </p:cNvPr>
          <p:cNvSpPr txBox="1"/>
          <p:nvPr/>
        </p:nvSpPr>
        <p:spPr>
          <a:xfrm>
            <a:off x="1724385" y="3130992"/>
            <a:ext cx="8743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Memory deduplication can provide an attacker control over the layout of physical memory.</a:t>
            </a:r>
          </a:p>
        </p:txBody>
      </p:sp>
    </p:spTree>
    <p:extLst>
      <p:ext uri="{BB962C8B-B14F-4D97-AF65-F5344CB8AC3E}">
        <p14:creationId xmlns:p14="http://schemas.microsoft.com/office/powerpoint/2010/main" val="2629827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Massaging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28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12BBBE4-C741-EC4A-B330-46CF74878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543" y="2336806"/>
            <a:ext cx="5595257" cy="2871328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46196306-F7DA-1E41-918F-A41F8ECC5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2" y="2336806"/>
            <a:ext cx="5595258" cy="287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204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Finally, FFS uses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to induce bit flips in RSA public keys in co-hosted VM’s memory, factorize them and generate private keys, successfully compromising OpenSSH and apt package distribution system in a co-hosted cloud VMs.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29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23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2494365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6610348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Mitigation: Hardware-Level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Double refresh rate 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Multiple-bit-correction ECC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Counter-Based structure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>
                <a:solidFill>
                  <a:schemeClr val="bg1"/>
                </a:solidFill>
              </a:rPr>
              <a:t>Probabilistic Adjacent Row Activation 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31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3967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0967549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Conclusion: 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Leakage of the victim cell decreases with the increasing of P-well </a:t>
            </a:r>
            <a:r>
              <a:rPr lang="en-US" b="1" dirty="0">
                <a:solidFill>
                  <a:schemeClr val="bg1"/>
                </a:solidFill>
              </a:rPr>
              <a:t>doping concentration</a:t>
            </a:r>
            <a:r>
              <a:rPr lang="en-US" dirty="0">
                <a:solidFill>
                  <a:schemeClr val="bg1"/>
                </a:solidFill>
              </a:rPr>
              <a:t>, geometrical distance between the aggressor and the victim cells. Data pattern P0/1 is much vulnerable than P1/1 (Pa/b means the left cell stores value a and the right cell stores the value ​b).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A deeper bit-line junction mitigates row hammer effect, since it intercepts more electron carriers during migration.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42175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9288"/>
          </a:xfrm>
        </p:spPr>
        <p:txBody>
          <a:bodyPr>
            <a:normAutofit/>
          </a:bodyPr>
          <a:lstStyle/>
          <a:p>
            <a:pPr algn="ctr"/>
            <a:r>
              <a:rPr lang="en-CN" sz="3200" b="1" dirty="0">
                <a:solidFill>
                  <a:schemeClr val="bg1"/>
                </a:solidFill>
              </a:rPr>
              <a:t>References</a:t>
            </a:r>
            <a:endParaRPr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414"/>
            <a:ext cx="10515600" cy="5157786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[1]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34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653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Classical Security issues most focus on software-level security.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Authority control, process isolation, digital signature, cryptosystems, …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Popular tools and methodologies can address most security problems.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Most of these techniques fit well with their "all-round" threat model. 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There is nothing new to be addressed in security now. All that remains is to reuse our threat models to address more and more new-born software vulnerabilities.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4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511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145EAC4-E97B-C34A-A9C2-3EABEA663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But how about the underlying hardware architecture? 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All your threat models are based on the assumption that the underlying architecture is secure enough to support these upper-structure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security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techniques.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Well, it’s intuitively secure enough though, with many years’ demonstration in universal implementations. So there's no need to be paranoid.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5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199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DCBC5A-1319-2344-8EF0-8E87E7A2533B}"/>
              </a:ext>
            </a:extLst>
          </p:cNvPr>
          <p:cNvSpPr txBox="1"/>
          <p:nvPr/>
        </p:nvSpPr>
        <p:spPr>
          <a:xfrm>
            <a:off x="4068842" y="3013501"/>
            <a:ext cx="40543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>
                <a:solidFill>
                  <a:schemeClr val="bg1"/>
                </a:solidFill>
                <a:latin typeface="Heiti SC Medium" pitchFamily="2" charset="-128"/>
                <a:ea typeface="Heiti SC Medium" pitchFamily="2" charset="-128"/>
              </a:rPr>
              <a:t>RowHammer</a:t>
            </a:r>
            <a:endParaRPr sz="4800" dirty="0">
              <a:solidFill>
                <a:schemeClr val="bg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pic>
        <p:nvPicPr>
          <p:cNvPr id="8" name="Picture 7" descr="A person sitting on a couch holding a cup and a cell phone&#10;&#10;Description automatically generated with low confidence">
            <a:extLst>
              <a:ext uri="{FF2B5EF4-FFF2-40B4-BE49-F238E27FC236}">
                <a16:creationId xmlns:a16="http://schemas.microsoft.com/office/drawing/2014/main" id="{4094878E-42CD-3642-8EC5-0938DF30E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792" y="1690688"/>
            <a:ext cx="5112414" cy="396820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6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67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3.7037E-7 L -0.06367 0.00833 L 0.07721 0.0287 L -0.06133 0.07153 L 0.07018 0.10903 L -0.05755 0.16181 L 0.09102 0.24074 L -0.09935 0.3287 L 0.14167 0.43218 C 0.04427 0.48356 -0.05352 0.61875 -0.15091 0.67037 C -0.04479 0.70069 0.08112 0.94421 0.18776 0.97477 " pathEditMode="relative" rAng="0" ptsTypes="AAAAAAAAA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4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can break through most of existing software-level security mechanisms, for it attacks the basis of all of them: DRAM.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Authority control: flip authority control bits to obtain authority.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Privilege control: flip instruction bits to escalate privilege.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Process isolation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and sandbox</a:t>
            </a:r>
            <a:r>
              <a:rPr lang="en-US" dirty="0">
                <a:solidFill>
                  <a:schemeClr val="bg1"/>
                </a:solidFill>
              </a:rPr>
              <a:t>: corrupt processes in adjacent rows by bit flips.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Digital signature and cryptosystems: flip bits in public keys to factorize them.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No comfort zone now, so get up and go to work </a:t>
            </a: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:-)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7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4831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FE3F41-73E8-EC4C-B83E-D35DA5C00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49213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Organization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How to describe a DRAM address of a bit?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 6-tuple of the form &lt;channel, DIMM, rank, bank, row, column&gt;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9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B8C817DB-4648-5C45-B043-39503B209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723" y="3445326"/>
            <a:ext cx="5380604" cy="2002086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03CEAF2-46CA-3E4E-924C-E4C0D03E7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672" y="3445326"/>
            <a:ext cx="5380605" cy="200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034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</TotalTime>
  <Words>1450</Words>
  <Application>Microsoft Macintosh PowerPoint</Application>
  <PresentationFormat>Widescreen</PresentationFormat>
  <Paragraphs>191</Paragraphs>
  <Slides>34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5" baseType="lpstr">
      <vt:lpstr>Heiti SC Medium</vt:lpstr>
      <vt:lpstr>System Font Regular</vt:lpstr>
      <vt:lpstr>Arial</vt:lpstr>
      <vt:lpstr>Biome</vt:lpstr>
      <vt:lpstr>Biome Light</vt:lpstr>
      <vt:lpstr>Calibri</vt:lpstr>
      <vt:lpstr>Calibri Light</vt:lpstr>
      <vt:lpstr>Cambria Math</vt:lpstr>
      <vt:lpstr>Courier New</vt:lpstr>
      <vt:lpstr>Wingdings</vt:lpstr>
      <vt:lpstr>Office Theme</vt:lpstr>
      <vt:lpstr>RowHammer: A Summary</vt:lpstr>
      <vt:lpstr>Outline</vt:lpstr>
      <vt:lpstr>Risks in Comfort Zone</vt:lpstr>
      <vt:lpstr>Risks in Comfort Zone</vt:lpstr>
      <vt:lpstr>Risks in Comfort Zone</vt:lpstr>
      <vt:lpstr>Risks in Comfort Zone</vt:lpstr>
      <vt:lpstr>Risks in Comfort Zone</vt:lpstr>
      <vt:lpstr>DRAM Background</vt:lpstr>
      <vt:lpstr>DRAM Background: Organization</vt:lpstr>
      <vt:lpstr>DRAM Background: Organization</vt:lpstr>
      <vt:lpstr>DRAM Background: Operation</vt:lpstr>
      <vt:lpstr>Disturbance Error Phenomenon -&gt; RowHammer</vt:lpstr>
      <vt:lpstr>Disturbance Error Phenomenon</vt:lpstr>
      <vt:lpstr>Disturbance Error Phenomenon</vt:lpstr>
      <vt:lpstr>RowHammer</vt:lpstr>
      <vt:lpstr>Characterization</vt:lpstr>
      <vt:lpstr>Characterization: Circuit Level</vt:lpstr>
      <vt:lpstr>Characterization: Circuit Level</vt:lpstr>
      <vt:lpstr>Characterization: Semiconductor Level</vt:lpstr>
      <vt:lpstr>Characterization: Semiconductor Level</vt:lpstr>
      <vt:lpstr>Exploitation</vt:lpstr>
      <vt:lpstr>Exploitation</vt:lpstr>
      <vt:lpstr>Exploitation</vt:lpstr>
      <vt:lpstr>Exploitation</vt:lpstr>
      <vt:lpstr>Exploitation</vt:lpstr>
      <vt:lpstr>Exploitation: Example - Memory Templating</vt:lpstr>
      <vt:lpstr>Exploitation: Example - Memory Massaging</vt:lpstr>
      <vt:lpstr>Exploitation: Example - Memory Massaging</vt:lpstr>
      <vt:lpstr>Exploitation: Example - Exploitation</vt:lpstr>
      <vt:lpstr>Mitigation</vt:lpstr>
      <vt:lpstr>Mitigation: Hardware-Level</vt:lpstr>
      <vt:lpstr>Conclusion</vt:lpstr>
      <vt:lpstr>Conclusion: 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RowHammer: A Summary</dc:title>
  <dc:subject/>
  <dc:creator>Haowen Liu</dc:creator>
  <cp:keywords/>
  <dc:description/>
  <cp:lastModifiedBy>Haowen Liu</cp:lastModifiedBy>
  <cp:revision>43</cp:revision>
  <dcterms:created xsi:type="dcterms:W3CDTF">2020-12-20T05:45:35Z</dcterms:created>
  <dcterms:modified xsi:type="dcterms:W3CDTF">2020-12-20T16:06:12Z</dcterms:modified>
  <cp:category/>
</cp:coreProperties>
</file>